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9CE"/>
    <a:srgbClr val="6C8DB0"/>
    <a:srgbClr val="F7B3AD"/>
    <a:srgbClr val="CA4D2A"/>
    <a:srgbClr val="1C6995"/>
    <a:srgbClr val="114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975BF-3A9F-4714-9543-A4B810955C5E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0C86A-18E4-4532-8845-F5A95A41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9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Jessica to </a:t>
            </a:r>
            <a:r>
              <a:rPr lang="fr-CA" dirty="0" err="1"/>
              <a:t>present</a:t>
            </a:r>
            <a:r>
              <a:rPr lang="fr-CA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0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Jessica to </a:t>
            </a:r>
            <a:r>
              <a:rPr lang="fr-CA" dirty="0" err="1"/>
              <a:t>present</a:t>
            </a:r>
            <a:r>
              <a:rPr lang="fr-CA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31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Anique to </a:t>
            </a:r>
            <a:r>
              <a:rPr lang="fr-CA" dirty="0" err="1"/>
              <a:t>present</a:t>
            </a:r>
            <a:r>
              <a:rPr lang="fr-CA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3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Anique to </a:t>
            </a:r>
            <a:r>
              <a:rPr lang="fr-CA" dirty="0" err="1"/>
              <a:t>present</a:t>
            </a:r>
            <a:r>
              <a:rPr lang="fr-CA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17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Jessica to </a:t>
            </a:r>
            <a:r>
              <a:rPr lang="fr-CA" dirty="0" err="1"/>
              <a:t>present</a:t>
            </a:r>
            <a:r>
              <a:rPr lang="fr-CA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98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Jessica to </a:t>
            </a:r>
            <a:r>
              <a:rPr lang="fr-CA" dirty="0" err="1"/>
              <a:t>present</a:t>
            </a:r>
            <a:r>
              <a:rPr lang="fr-CA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2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Anique to </a:t>
            </a:r>
            <a:r>
              <a:rPr lang="fr-CA" dirty="0" err="1"/>
              <a:t>present</a:t>
            </a:r>
            <a:r>
              <a:rPr lang="fr-CA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23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Anique to </a:t>
            </a:r>
            <a:r>
              <a:rPr lang="fr-CA" dirty="0" err="1"/>
              <a:t>present</a:t>
            </a:r>
            <a:r>
              <a:rPr lang="fr-CA" dirty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0C86A-18E4-4532-8845-F5A95A4152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32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496F-D9D1-E895-AA13-BE0B7BDC7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9F0B5-25D3-3D16-91E2-F6B767C2C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362CF-9841-0270-A7F5-5C5303E2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87-F5CC-4FFE-9104-664B55B25CAB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6A1E8-EB5B-B1B2-4A2C-0E8939BE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CFD39-A4E0-0152-001D-3712142D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A212-A39B-1FE9-79EE-89758B74F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1584A-D9CB-1481-4380-A6BA6B472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FD2EC-DFD3-1B01-BCC1-09A0EC928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CEC98-753F-4477-ACDE-C185F2E492F6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0593E-72B8-34F1-E8AF-3ADF88F5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DEB77-1D22-A7BB-0128-D72014FC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8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1270E0-E107-5584-5EB7-6CB1A8592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A76E7-1A5E-49DC-5254-2A27FD36F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72E14-71E3-6A1F-9A66-2BC7B053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A8496-82CA-45E6-87C0-D74B700A0E82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C0CA1-6BD6-CD95-915E-B9229183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3A82F-E395-7437-5721-5A7DE138F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3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FA314-7359-052D-D7AE-61323291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75DF3-5EB2-FBBB-8718-05D43A733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FB5B8-8817-9817-33EE-5BC51FD2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05EA4-F5E1-493F-9A0D-6B46A12444D5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EF11E-53CE-4C25-E13C-9EE2CCA77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9CAA2-E7A0-50D3-8104-7F01CEAD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9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17FFA-F951-C9BA-F662-1C3D875D8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E2CD8-24F9-CFB6-3FB3-7ABD028B6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C3F3-6D99-CD56-EB2F-957F9882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D6D93-7DD6-4E19-8BC4-5C07372F2181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6B1FC-C77C-155B-8509-D68D5D22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94F71-D1E8-7858-68CE-442254EC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8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7D482-695C-CEF7-6C53-87C979C6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1565E-FA97-CE42-78A0-BE1E530F0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7852F-7415-BF2F-DE98-57D91A4DA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B3A4B-321A-6E8B-D363-7895526C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09E-97A9-4B2F-8134-EADFF91B44DF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2485B3-CD48-8C6A-A8F6-8D858214A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428C0-33E6-F496-28CD-CA51A2DF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4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65D49-203C-B591-B216-ACF674689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E9A05-2AEE-D3EB-FBD4-8E84F814F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15608-D119-3E61-703F-0E15C6FB2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6BBB76-80DC-FF1E-7D4E-25582E3C8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0EC1C8-C76B-83D5-6CCB-7E7C04EF4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84E7A1-4B6F-90D8-A243-962B8966D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39FF-BA78-493B-899E-50453CFEC163}" type="datetime1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762B43-984E-31DE-604E-7EEAE797B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666188-5CF4-B4E2-31F3-E63BC056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7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8438-28D7-131C-3D36-01C053E01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F655E2-0A43-5129-BB0D-5725115E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61A-EF9F-4A2F-AAF3-27C54BC0B7F4}" type="datetime1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13A98E-2B7C-4B18-5424-9D13F15F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48EB1-F233-8627-79CD-CAB1A586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5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C6C3A-6715-7761-FC35-08C892A20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DFD0-2B5F-418D-BE47-1A6582A2D809}" type="datetime1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78A86-BFD8-8FC2-F1F7-C02C35C9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0025D-E08B-C80A-BAD3-CE0A91AF6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5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928A-278A-56CB-95D1-F89C8DE7C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9B066-7BB4-6214-C789-1E9BB485D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69F7A-E786-D380-BCD5-65AEC79F8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706DD-9F8B-B73A-F787-0A5D571B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6A9E-E6DC-47C9-8E2B-BFABC2BDFCA0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873CC-2D30-FAAA-1567-2EC55B03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CE6D3-FB2D-4A32-4802-462A1F2D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6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8233C-DA3C-9326-6773-72FF1E61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4645D-D16B-25C9-F670-799E27E8C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95965-6055-2488-DFEF-ACA5F5358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83F21-E7B6-5914-FF88-46AA420CA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900B-88B3-4A55-B025-15B5B83F408B}" type="datetime1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92CA5-9656-8E50-8159-16447521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A713F-9C69-D185-1604-A8BFF67F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3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69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564CF4-373B-B97E-8A16-4F02DB4C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DCD9E-09E4-279C-B659-366F255FE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E56D9-CC93-E9E2-FBBE-449377369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6DD461-D1AD-4F45-8790-A95A26FBCBC0}" type="datetime1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07474-7E65-B399-E3E5-02806935F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79E1F-A614-12E6-3D99-E492B8121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909726-CD32-4A60-8619-AD16CC28E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9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FA63FE9-098D-9FCE-B389-254812528B22}"/>
              </a:ext>
            </a:extLst>
          </p:cNvPr>
          <p:cNvGrpSpPr/>
          <p:nvPr/>
        </p:nvGrpSpPr>
        <p:grpSpPr>
          <a:xfrm>
            <a:off x="6903720" y="2880360"/>
            <a:ext cx="5288280" cy="3977640"/>
            <a:chOff x="5015927" y="1122487"/>
            <a:chExt cx="7176073" cy="5735513"/>
          </a:xfrm>
        </p:grpSpPr>
        <p:pic>
          <p:nvPicPr>
            <p:cNvPr id="5" name="Picture 4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7587E6FB-C716-DC94-BC04-C4B10238D2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7E68C8D-8307-EE88-CE11-9857658A01C1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57A8A47-7A3B-0BEF-598C-3BFC954A875A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06D65F3-6601-66E8-7B3D-0C7F57D962E5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AB541FE-2565-482C-01B6-2D6597CFE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2024"/>
            <a:ext cx="9144000" cy="2387600"/>
          </a:xfrm>
        </p:spPr>
        <p:txBody>
          <a:bodyPr>
            <a:normAutofit/>
          </a:bodyPr>
          <a:lstStyle/>
          <a:p>
            <a:r>
              <a:rPr lang="fr-CA" sz="5400" b="1" dirty="0" err="1">
                <a:solidFill>
                  <a:srgbClr val="F9E9CE"/>
                </a:solidFill>
              </a:rPr>
              <a:t>Equity</a:t>
            </a:r>
            <a:r>
              <a:rPr lang="fr-CA" sz="5400" b="1" dirty="0">
                <a:solidFill>
                  <a:srgbClr val="F9E9CE"/>
                </a:solidFill>
              </a:rPr>
              <a:t>, Diversity, Inclusion &amp; Anti-</a:t>
            </a:r>
            <a:r>
              <a:rPr lang="fr-CA" sz="5400" b="1" dirty="0" err="1">
                <a:solidFill>
                  <a:srgbClr val="F9E9CE"/>
                </a:solidFill>
              </a:rPr>
              <a:t>racism</a:t>
            </a:r>
            <a:r>
              <a:rPr lang="fr-CA" sz="5400" b="1" dirty="0">
                <a:solidFill>
                  <a:srgbClr val="F9E9CE"/>
                </a:solidFill>
              </a:rPr>
              <a:t> (EDIA) Plan</a:t>
            </a:r>
            <a:endParaRPr lang="en-US" sz="5400" b="1" dirty="0">
              <a:solidFill>
                <a:srgbClr val="F9E9CE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21098-CDCC-46CF-7113-E391E1CC9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236" y="3911669"/>
            <a:ext cx="9144000" cy="1655762"/>
          </a:xfrm>
        </p:spPr>
        <p:txBody>
          <a:bodyPr/>
          <a:lstStyle/>
          <a:p>
            <a:pPr algn="l"/>
            <a:r>
              <a:rPr lang="fr-CA" dirty="0">
                <a:solidFill>
                  <a:srgbClr val="F9E9CE"/>
                </a:solidFill>
              </a:rPr>
              <a:t>Jessica Martin, </a:t>
            </a:r>
            <a:r>
              <a:rPr lang="fr-CA" dirty="0" err="1">
                <a:solidFill>
                  <a:srgbClr val="F9E9CE"/>
                </a:solidFill>
              </a:rPr>
              <a:t>Recreation</a:t>
            </a:r>
            <a:r>
              <a:rPr lang="fr-CA" dirty="0">
                <a:solidFill>
                  <a:srgbClr val="F9E9CE"/>
                </a:solidFill>
              </a:rPr>
              <a:t> Manager &amp; </a:t>
            </a:r>
            <a:r>
              <a:rPr lang="fr-CA" dirty="0" err="1">
                <a:solidFill>
                  <a:srgbClr val="F9E9CE"/>
                </a:solidFill>
              </a:rPr>
              <a:t>Accessibility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Coordinator</a:t>
            </a:r>
            <a:endParaRPr lang="fr-CA" dirty="0">
              <a:solidFill>
                <a:srgbClr val="F9E9CE"/>
              </a:solidFill>
            </a:endParaRPr>
          </a:p>
          <a:p>
            <a:pPr algn="l"/>
            <a:r>
              <a:rPr lang="fr-CA" dirty="0">
                <a:solidFill>
                  <a:srgbClr val="F9E9CE"/>
                </a:solidFill>
              </a:rPr>
              <a:t>Anique Dugas, Communications </a:t>
            </a:r>
            <a:r>
              <a:rPr lang="fr-CA" dirty="0" err="1">
                <a:solidFill>
                  <a:srgbClr val="F9E9CE"/>
                </a:solidFill>
              </a:rPr>
              <a:t>Officer</a:t>
            </a:r>
            <a:r>
              <a:rPr lang="fr-CA" dirty="0">
                <a:solidFill>
                  <a:srgbClr val="F9E9CE"/>
                </a:solidFill>
              </a:rPr>
              <a:t> &amp; Project </a:t>
            </a:r>
            <a:r>
              <a:rPr lang="fr-CA" dirty="0" err="1">
                <a:solidFill>
                  <a:srgbClr val="F9E9CE"/>
                </a:solidFill>
              </a:rPr>
              <a:t>co</a:t>
            </a:r>
            <a:r>
              <a:rPr lang="fr-CA" dirty="0">
                <a:solidFill>
                  <a:srgbClr val="F9E9CE"/>
                </a:solidFill>
              </a:rPr>
              <a:t>-lead</a:t>
            </a:r>
            <a:endParaRPr lang="en-US" dirty="0">
              <a:solidFill>
                <a:srgbClr val="F9E9CE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84B59B1-A84D-7276-A74B-5B859CA3353E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21A5BD14-DCD2-A43A-FFBF-E7FA2B2881B8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56EA1AF9-825A-FA5C-B829-87111822FA76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89571636-536C-37C3-9435-97E258F0CB59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AFA5A310-9C73-7C43-C207-3B2A826151DE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2E272A72-8BE2-9AE1-6205-02163894B862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5FA41-2757-4633-D62B-0BA3FD488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4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65C4C4C4-29DA-C559-DE9B-68E1728CEB96}"/>
              </a:ext>
            </a:extLst>
          </p:cNvPr>
          <p:cNvGrpSpPr/>
          <p:nvPr/>
        </p:nvGrpSpPr>
        <p:grpSpPr>
          <a:xfrm>
            <a:off x="9033164" y="4128654"/>
            <a:ext cx="3158836" cy="2729345"/>
            <a:chOff x="5015927" y="1122487"/>
            <a:chExt cx="7176073" cy="5735513"/>
          </a:xfrm>
        </p:grpSpPr>
        <p:pic>
          <p:nvPicPr>
            <p:cNvPr id="17" name="Picture 16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8ECF6C7A-3A5D-B146-A9DA-D516086F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348046F-F6FF-8869-3C22-334E4F42E282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A57342B-C7F0-9417-DCAA-ED6754CE6F90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D97EC36-17F2-F817-9854-C8BD7726F66F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70A13F4-897D-695A-ED16-AF35A6878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CA" b="1" dirty="0">
                <a:solidFill>
                  <a:srgbClr val="F9E9CE"/>
                </a:solidFill>
              </a:rPr>
              <a:t>General Information</a:t>
            </a:r>
            <a:endParaRPr lang="en-US" b="1" dirty="0">
              <a:solidFill>
                <a:srgbClr val="F9E9C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FEB4D-06FB-1054-3055-DFE4704FD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rgbClr val="F9E9CE"/>
                </a:solidFill>
              </a:rPr>
              <a:t>Province has </a:t>
            </a:r>
            <a:r>
              <a:rPr lang="fr-CA" dirty="0" err="1">
                <a:solidFill>
                  <a:srgbClr val="F9E9CE"/>
                </a:solidFill>
              </a:rPr>
              <a:t>mandated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municipalities</a:t>
            </a:r>
            <a:r>
              <a:rPr lang="fr-CA" dirty="0">
                <a:solidFill>
                  <a:srgbClr val="F9E9CE"/>
                </a:solidFill>
              </a:rPr>
              <a:t> to have an EDIA Plan by April 1, 2025. </a:t>
            </a:r>
          </a:p>
          <a:p>
            <a:r>
              <a:rPr lang="fr-CA" dirty="0" err="1">
                <a:solidFill>
                  <a:srgbClr val="F9E9CE"/>
                </a:solidFill>
              </a:rPr>
              <a:t>We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were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informed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late-summer</a:t>
            </a:r>
            <a:r>
              <a:rPr lang="fr-CA" dirty="0">
                <a:solidFill>
                  <a:srgbClr val="F9E9CE"/>
                </a:solidFill>
              </a:rPr>
              <a:t>. </a:t>
            </a:r>
          </a:p>
          <a:p>
            <a:r>
              <a:rPr lang="fr-CA" dirty="0">
                <a:solidFill>
                  <a:srgbClr val="F9E9CE"/>
                </a:solidFill>
              </a:rPr>
              <a:t>Option to combine EDIA Plan </a:t>
            </a:r>
            <a:r>
              <a:rPr lang="fr-CA" dirty="0" err="1">
                <a:solidFill>
                  <a:srgbClr val="F9E9CE"/>
                </a:solidFill>
              </a:rPr>
              <a:t>with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Accessbility</a:t>
            </a:r>
            <a:r>
              <a:rPr lang="fr-CA" dirty="0">
                <a:solidFill>
                  <a:srgbClr val="F9E9CE"/>
                </a:solidFill>
              </a:rPr>
              <a:t> Plan.</a:t>
            </a:r>
          </a:p>
          <a:p>
            <a:pPr lvl="1"/>
            <a:r>
              <a:rPr lang="fr-CA" dirty="0" err="1">
                <a:solidFill>
                  <a:srgbClr val="F9E9CE"/>
                </a:solidFill>
              </a:rPr>
              <a:t>Accessbility</a:t>
            </a:r>
            <a:r>
              <a:rPr lang="fr-CA" dirty="0">
                <a:solidFill>
                  <a:srgbClr val="F9E9CE"/>
                </a:solidFill>
              </a:rPr>
              <a:t> plan </a:t>
            </a:r>
            <a:r>
              <a:rPr lang="fr-CA" dirty="0" err="1">
                <a:solidFill>
                  <a:srgbClr val="F9E9CE"/>
                </a:solidFill>
              </a:rPr>
              <a:t>only</a:t>
            </a:r>
            <a:r>
              <a:rPr lang="fr-CA" dirty="0">
                <a:solidFill>
                  <a:srgbClr val="F9E9CE"/>
                </a:solidFill>
              </a:rPr>
              <a:t> to </a:t>
            </a:r>
            <a:r>
              <a:rPr lang="fr-CA" dirty="0" err="1">
                <a:solidFill>
                  <a:srgbClr val="F9E9CE"/>
                </a:solidFill>
              </a:rPr>
              <a:t>be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revised</a:t>
            </a:r>
            <a:r>
              <a:rPr lang="fr-CA" dirty="0">
                <a:solidFill>
                  <a:srgbClr val="F9E9CE"/>
                </a:solidFill>
              </a:rPr>
              <a:t> and </a:t>
            </a:r>
            <a:r>
              <a:rPr lang="fr-CA" dirty="0" err="1">
                <a:solidFill>
                  <a:srgbClr val="F9E9CE"/>
                </a:solidFill>
              </a:rPr>
              <a:t>resubmitted</a:t>
            </a:r>
            <a:r>
              <a:rPr lang="fr-CA" dirty="0">
                <a:solidFill>
                  <a:srgbClr val="F9E9CE"/>
                </a:solidFill>
              </a:rPr>
              <a:t> in 2026.</a:t>
            </a:r>
          </a:p>
          <a:p>
            <a:r>
              <a:rPr lang="fr-CA" dirty="0">
                <a:solidFill>
                  <a:srgbClr val="F9E9CE"/>
                </a:solidFill>
              </a:rPr>
              <a:t>EDIA Plan </a:t>
            </a:r>
            <a:r>
              <a:rPr lang="fr-CA" dirty="0" err="1">
                <a:solidFill>
                  <a:srgbClr val="F9E9CE"/>
                </a:solidFill>
              </a:rPr>
              <a:t>does</a:t>
            </a:r>
            <a:r>
              <a:rPr lang="fr-CA" dirty="0">
                <a:solidFill>
                  <a:srgbClr val="F9E9CE"/>
                </a:solidFill>
              </a:rPr>
              <a:t> not have as </a:t>
            </a:r>
            <a:r>
              <a:rPr lang="fr-CA" dirty="0" err="1">
                <a:solidFill>
                  <a:srgbClr val="F9E9CE"/>
                </a:solidFill>
              </a:rPr>
              <a:t>many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legislative</a:t>
            </a:r>
            <a:r>
              <a:rPr lang="fr-CA" dirty="0">
                <a:solidFill>
                  <a:srgbClr val="F9E9CE"/>
                </a:solidFill>
              </a:rPr>
              <a:t> obligations as the </a:t>
            </a:r>
            <a:r>
              <a:rPr lang="fr-CA" dirty="0" err="1">
                <a:solidFill>
                  <a:srgbClr val="F9E9CE"/>
                </a:solidFill>
              </a:rPr>
              <a:t>Accessibility</a:t>
            </a:r>
            <a:r>
              <a:rPr lang="fr-CA" dirty="0">
                <a:solidFill>
                  <a:srgbClr val="F9E9CE"/>
                </a:solidFill>
              </a:rPr>
              <a:t> Plan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256F01-FD1C-A6BB-9BFB-3ED81DB9AA8A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9631228C-F34D-D747-6F51-22E6608EB182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7223742A-EA2E-1BD7-91E8-4217E86572C0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747EEEBE-2B8E-D11E-286C-02E12432FDB2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Arrow: Chevron 13">
              <a:extLst>
                <a:ext uri="{FF2B5EF4-FFF2-40B4-BE49-F238E27FC236}">
                  <a16:creationId xmlns:a16="http://schemas.microsoft.com/office/drawing/2014/main" id="{C68CFA4A-FB32-C59C-0C77-D86D4425F477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20CBCC7A-69FA-B2CE-84A9-F834AF73F41F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E4DA6-B56A-D07F-2DE5-BDC56428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0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BA6F-EEE9-E72A-E560-3744903C1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680" y="125181"/>
            <a:ext cx="8693727" cy="1325563"/>
          </a:xfrm>
        </p:spPr>
        <p:txBody>
          <a:bodyPr/>
          <a:lstStyle/>
          <a:p>
            <a:pPr algn="r"/>
            <a:r>
              <a:rPr lang="en-CA" b="1" noProof="0" dirty="0">
                <a:solidFill>
                  <a:srgbClr val="F9E9CE"/>
                </a:solidFill>
              </a:rPr>
              <a:t>Legislative Requirements: </a:t>
            </a:r>
            <a:r>
              <a:rPr lang="en-CA" b="1" noProof="0" dirty="0" err="1">
                <a:solidFill>
                  <a:srgbClr val="F9E9CE"/>
                </a:solidFill>
              </a:rPr>
              <a:t>Accessbility</a:t>
            </a:r>
            <a:r>
              <a:rPr lang="en-CA" b="1" noProof="0" dirty="0">
                <a:solidFill>
                  <a:srgbClr val="F9E9CE"/>
                </a:solidFill>
              </a:rPr>
              <a:t> Plan vs. EDIA Plan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313E0F-577E-08A7-DDC7-715A8E2C39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605517"/>
              </p:ext>
            </p:extLst>
          </p:nvPr>
        </p:nvGraphicFramePr>
        <p:xfrm>
          <a:off x="321564" y="1774462"/>
          <a:ext cx="11548872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869">
                  <a:extLst>
                    <a:ext uri="{9D8B030D-6E8A-4147-A177-3AD203B41FA5}">
                      <a16:colId xmlns:a16="http://schemas.microsoft.com/office/drawing/2014/main" val="1098924418"/>
                    </a:ext>
                  </a:extLst>
                </a:gridCol>
                <a:gridCol w="4391383">
                  <a:extLst>
                    <a:ext uri="{9D8B030D-6E8A-4147-A177-3AD203B41FA5}">
                      <a16:colId xmlns:a16="http://schemas.microsoft.com/office/drawing/2014/main" val="1764380311"/>
                    </a:ext>
                  </a:extLst>
                </a:gridCol>
                <a:gridCol w="4198620">
                  <a:extLst>
                    <a:ext uri="{9D8B030D-6E8A-4147-A177-3AD203B41FA5}">
                      <a16:colId xmlns:a16="http://schemas.microsoft.com/office/drawing/2014/main" val="3754177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REQUIREMENTS</a:t>
                      </a:r>
                    </a:p>
                  </a:txBody>
                  <a:tcPr>
                    <a:solidFill>
                      <a:srgbClr val="CA4D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DISMANTLING RACISM AND HATE ACT</a:t>
                      </a:r>
                    </a:p>
                  </a:txBody>
                  <a:tcPr>
                    <a:solidFill>
                      <a:srgbClr val="CA4D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ACCESSBILITY ACT</a:t>
                      </a:r>
                    </a:p>
                  </a:txBody>
                  <a:tcPr>
                    <a:solidFill>
                      <a:srgbClr val="CA4D2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822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b="1" noProof="0" dirty="0"/>
                        <a:t>Deadlines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Plans approved and made public by April 1, 2025. 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Updated plans approved and made publicly available by April 1, 2025.*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57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b="1" noProof="0" dirty="0"/>
                        <a:t>Advisory Committee</a:t>
                      </a:r>
                    </a:p>
                  </a:txBody>
                  <a:tcPr anchor="ctr">
                    <a:solidFill>
                      <a:srgbClr val="6C8D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No requirement to have an advisory committee. </a:t>
                      </a:r>
                    </a:p>
                  </a:txBody>
                  <a:tcPr anchor="ctr">
                    <a:solidFill>
                      <a:srgbClr val="6C8D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Must have accessibility advisory committee. At least half of the members must be PWD or representatives or organizations that represent PWD.</a:t>
                      </a:r>
                    </a:p>
                  </a:txBody>
                  <a:tcPr anchor="ctr">
                    <a:solidFill>
                      <a:srgbClr val="6C8D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80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b="1" noProof="0" dirty="0"/>
                        <a:t>Community Input and Engagement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Must engage with underrepresented and underserved communities.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Must seek input from PWD and organizations that represent PWD when preparing and updating plan.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140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b="1" noProof="0" dirty="0"/>
                        <a:t>Plan Content</a:t>
                      </a:r>
                    </a:p>
                  </a:txBody>
                  <a:tcPr anchor="ctr">
                    <a:solidFill>
                      <a:srgbClr val="6C8D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No mandatory requirement but guidance provides a suggested high-level structure for the content of our plan. </a:t>
                      </a:r>
                    </a:p>
                  </a:txBody>
                  <a:tcPr anchor="ctr">
                    <a:solidFill>
                      <a:srgbClr val="6C8D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Several details on actions, procedures, policies, programs, practices, and services need to be included. </a:t>
                      </a:r>
                    </a:p>
                  </a:txBody>
                  <a:tcPr anchor="ctr">
                    <a:solidFill>
                      <a:srgbClr val="6C8D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418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1800" b="1" noProof="0" dirty="0"/>
                        <a:t>Deadline for updates plans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Equity and anti-racism plans must be updated every three years. 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noProof="0" dirty="0"/>
                        <a:t>Accessibility plans must be updated every three years. </a:t>
                      </a:r>
                    </a:p>
                  </a:txBody>
                  <a:tcPr anchor="ctr">
                    <a:solidFill>
                      <a:srgbClr val="F9E9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41630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84DEE24-5542-E7CD-302B-2EFB222A424A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82E6FE27-CDC6-A417-6784-D471576B6567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EC0F765-0641-5A32-04D5-F1E135C95138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56398278-5FEF-D6F6-0548-10D62C744167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9E85857A-1584-6F2A-5067-6E6DC25284C8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859631B2-22AB-B59E-973E-21EDB23EAC5E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0FE00B-A9A2-9E4C-E47F-DD3ABC582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24243300-53F9-4576-27F5-3745CCB05E1C}"/>
              </a:ext>
            </a:extLst>
          </p:cNvPr>
          <p:cNvGrpSpPr/>
          <p:nvPr/>
        </p:nvGrpSpPr>
        <p:grpSpPr>
          <a:xfrm>
            <a:off x="9033164" y="4128655"/>
            <a:ext cx="3158836" cy="2729345"/>
            <a:chOff x="5015927" y="1122487"/>
            <a:chExt cx="7176073" cy="5735513"/>
          </a:xfrm>
        </p:grpSpPr>
        <p:pic>
          <p:nvPicPr>
            <p:cNvPr id="16" name="Picture 15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4AFF2AB2-29A1-D487-0E3C-5E422E545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F882D0E-9F04-936F-121D-EA407B557F9D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287697F-2CFB-96A1-0CF2-5FA5B7FD377E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2A5DFB2-6E4A-95E4-C298-631D86F4A3C7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F52B9C9-08DD-7170-FCD8-6C282162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CA" b="1" dirty="0">
                <a:solidFill>
                  <a:srgbClr val="F9E9CE"/>
                </a:solidFill>
              </a:rPr>
              <a:t>Initial </a:t>
            </a:r>
            <a:r>
              <a:rPr lang="fr-CA" b="1" dirty="0" err="1">
                <a:solidFill>
                  <a:srgbClr val="F9E9CE"/>
                </a:solidFill>
              </a:rPr>
              <a:t>Approach</a:t>
            </a:r>
            <a:endParaRPr lang="en-US" b="1" dirty="0">
              <a:solidFill>
                <a:srgbClr val="F9E9C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EFA89-2DE0-01A2-C99D-4554391A9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82"/>
            <a:ext cx="10515600" cy="4351338"/>
          </a:xfrm>
        </p:spPr>
        <p:txBody>
          <a:bodyPr/>
          <a:lstStyle/>
          <a:p>
            <a:r>
              <a:rPr lang="fr-CA" dirty="0">
                <a:solidFill>
                  <a:srgbClr val="F9E9CE"/>
                </a:solidFill>
              </a:rPr>
              <a:t>Survey launch: end of </a:t>
            </a:r>
            <a:r>
              <a:rPr lang="fr-CA" dirty="0" err="1">
                <a:solidFill>
                  <a:srgbClr val="F9E9CE"/>
                </a:solidFill>
              </a:rPr>
              <a:t>November</a:t>
            </a:r>
            <a:r>
              <a:rPr lang="fr-CA" dirty="0">
                <a:solidFill>
                  <a:srgbClr val="F9E9CE"/>
                </a:solidFill>
              </a:rPr>
              <a:t> – </a:t>
            </a:r>
            <a:r>
              <a:rPr lang="fr-CA" dirty="0" err="1">
                <a:solidFill>
                  <a:srgbClr val="F9E9CE"/>
                </a:solidFill>
              </a:rPr>
              <a:t>mid-December</a:t>
            </a:r>
            <a:r>
              <a:rPr lang="fr-CA" dirty="0">
                <a:solidFill>
                  <a:srgbClr val="F9E9CE"/>
                </a:solidFill>
              </a:rPr>
              <a:t>. </a:t>
            </a:r>
            <a:endParaRPr lang="en-US" dirty="0">
              <a:solidFill>
                <a:srgbClr val="F9E9CE"/>
              </a:solidFill>
            </a:endParaRPr>
          </a:p>
          <a:p>
            <a:r>
              <a:rPr lang="en-US" dirty="0">
                <a:solidFill>
                  <a:srgbClr val="F9E9CE"/>
                </a:solidFill>
              </a:rPr>
              <a:t>Targeted community engagement sessions: January / early February; </a:t>
            </a:r>
          </a:p>
          <a:p>
            <a:pPr lvl="1"/>
            <a:r>
              <a:rPr lang="en-US" dirty="0">
                <a:solidFill>
                  <a:srgbClr val="F9E9CE"/>
                </a:solidFill>
              </a:rPr>
              <a:t>Groupe AGIS / </a:t>
            </a:r>
            <a:r>
              <a:rPr lang="en-US" dirty="0" err="1">
                <a:solidFill>
                  <a:srgbClr val="F9E9CE"/>
                </a:solidFill>
              </a:rPr>
              <a:t>Fierté</a:t>
            </a:r>
            <a:r>
              <a:rPr lang="en-US" dirty="0">
                <a:solidFill>
                  <a:srgbClr val="F9E9CE"/>
                </a:solidFill>
              </a:rPr>
              <a:t> Clare / SW Nova Scotia Pride Association, </a:t>
            </a:r>
            <a:r>
              <a:rPr lang="en-US" dirty="0" err="1">
                <a:solidFill>
                  <a:srgbClr val="F9E9CE"/>
                </a:solidFill>
              </a:rPr>
              <a:t>Africadie</a:t>
            </a:r>
            <a:r>
              <a:rPr lang="en-US" dirty="0">
                <a:solidFill>
                  <a:srgbClr val="F9E9CE"/>
                </a:solidFill>
              </a:rPr>
              <a:t> group, </a:t>
            </a:r>
            <a:r>
              <a:rPr lang="en-US" i="0" dirty="0">
                <a:solidFill>
                  <a:srgbClr val="F9E9CE"/>
                </a:solidFill>
                <a:effectLst/>
              </a:rPr>
              <a:t>Association des </a:t>
            </a:r>
            <a:r>
              <a:rPr lang="en-US" i="0" dirty="0" err="1">
                <a:solidFill>
                  <a:srgbClr val="F9E9CE"/>
                </a:solidFill>
                <a:effectLst/>
              </a:rPr>
              <a:t>Acadiens</a:t>
            </a:r>
            <a:r>
              <a:rPr lang="en-US" i="0" dirty="0">
                <a:solidFill>
                  <a:srgbClr val="F9E9CE"/>
                </a:solidFill>
                <a:effectLst/>
              </a:rPr>
              <a:t>-Métis </a:t>
            </a:r>
            <a:r>
              <a:rPr lang="en-US" i="0" dirty="0" err="1">
                <a:solidFill>
                  <a:srgbClr val="F9E9CE"/>
                </a:solidFill>
                <a:effectLst/>
              </a:rPr>
              <a:t>Souriquois</a:t>
            </a:r>
            <a:r>
              <a:rPr lang="en-US" i="0" dirty="0">
                <a:solidFill>
                  <a:srgbClr val="F9E9CE"/>
                </a:solidFill>
                <a:effectLst/>
              </a:rPr>
              <a:t>, RCMP, CFA, international student population at Université Sainte-Anne, youth in local high schools (ESDC &amp; SMBA)</a:t>
            </a:r>
          </a:p>
          <a:p>
            <a:r>
              <a:rPr lang="en-US" i="0" dirty="0">
                <a:solidFill>
                  <a:srgbClr val="F9E9CE"/>
                </a:solidFill>
                <a:effectLst/>
              </a:rPr>
              <a:t>EDIA </a:t>
            </a:r>
            <a:r>
              <a:rPr lang="en-US" dirty="0">
                <a:solidFill>
                  <a:srgbClr val="F9E9CE"/>
                </a:solidFill>
              </a:rPr>
              <a:t>P</a:t>
            </a:r>
            <a:r>
              <a:rPr lang="en-US" i="0" dirty="0">
                <a:solidFill>
                  <a:srgbClr val="F9E9CE"/>
                </a:solidFill>
                <a:effectLst/>
              </a:rPr>
              <a:t>lan drafts</a:t>
            </a:r>
            <a:r>
              <a:rPr lang="en-US" dirty="0">
                <a:solidFill>
                  <a:srgbClr val="F9E9CE"/>
                </a:solidFill>
              </a:rPr>
              <a:t>: late February.</a:t>
            </a:r>
          </a:p>
          <a:p>
            <a:r>
              <a:rPr lang="en-US" i="0" dirty="0">
                <a:solidFill>
                  <a:srgbClr val="F9E9CE"/>
                </a:solidFill>
                <a:effectLst/>
              </a:rPr>
              <a:t>EDIA finalized Plan for approval by Council: RCM on </a:t>
            </a:r>
          </a:p>
          <a:p>
            <a:pPr marL="0" indent="0">
              <a:buNone/>
            </a:pPr>
            <a:r>
              <a:rPr lang="en-US" i="0" dirty="0">
                <a:solidFill>
                  <a:srgbClr val="F9E9CE"/>
                </a:solidFill>
                <a:effectLst/>
              </a:rPr>
              <a:t>   March 19, 2025.</a:t>
            </a:r>
          </a:p>
          <a:p>
            <a:pPr lvl="1"/>
            <a:endParaRPr lang="fr-CA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86CBAD1-096E-EC61-56A2-BE96A6AB5E4C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61946508-D65E-4971-B7FC-511BF4C53933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852D8CEE-6218-7809-4066-55740A2E9CC6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A0AB579E-F127-86E9-E384-646B6E06D1C4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4F31DE3B-A2BF-991C-4779-48BDFA77066F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3DE6E55D-754A-8298-D375-4068A760F00F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4C536BA-B92A-7CCD-2E51-6306C092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3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3CF6616-5C84-9A77-D415-4687BEC68669}"/>
              </a:ext>
            </a:extLst>
          </p:cNvPr>
          <p:cNvGrpSpPr/>
          <p:nvPr/>
        </p:nvGrpSpPr>
        <p:grpSpPr>
          <a:xfrm>
            <a:off x="9033164" y="4128654"/>
            <a:ext cx="3158836" cy="2729345"/>
            <a:chOff x="5015927" y="1122487"/>
            <a:chExt cx="7176073" cy="5735513"/>
          </a:xfrm>
        </p:grpSpPr>
        <p:pic>
          <p:nvPicPr>
            <p:cNvPr id="11" name="Picture 10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86505D07-E54C-DFDF-3394-5A91B4E6BF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E858721-AD27-1B01-8274-C59F7EA4C6E5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21F50A8-7ACE-3C65-5A39-12B978C12DC6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886DAF4-0CCA-11E5-1567-E485FDD486F7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7C05A6-322E-04FF-D750-36E20EE2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CA" b="1" dirty="0">
                <a:solidFill>
                  <a:srgbClr val="F9E9CE"/>
                </a:solidFill>
              </a:rPr>
              <a:t>EDIA Symposium	</a:t>
            </a:r>
            <a:endParaRPr lang="en-US" b="1" dirty="0">
              <a:solidFill>
                <a:srgbClr val="F9E9C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985B-8C30-FDAB-02BA-73B97A437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>
                <a:solidFill>
                  <a:srgbClr val="F9E9CE"/>
                </a:solidFill>
              </a:rPr>
              <a:t>Attended</a:t>
            </a:r>
            <a:r>
              <a:rPr lang="fr-CA" dirty="0">
                <a:solidFill>
                  <a:srgbClr val="F9E9CE"/>
                </a:solidFill>
              </a:rPr>
              <a:t> EDIA Symposium at the Old Orchard Inn on </a:t>
            </a:r>
            <a:r>
              <a:rPr lang="fr-CA" dirty="0" err="1">
                <a:solidFill>
                  <a:srgbClr val="F9E9CE"/>
                </a:solidFill>
              </a:rPr>
              <a:t>November</a:t>
            </a:r>
            <a:r>
              <a:rPr lang="fr-CA" dirty="0">
                <a:solidFill>
                  <a:srgbClr val="F9E9CE"/>
                </a:solidFill>
              </a:rPr>
              <a:t> 20 &amp; 21, 2024, </a:t>
            </a:r>
            <a:r>
              <a:rPr lang="fr-CA" dirty="0" err="1">
                <a:solidFill>
                  <a:srgbClr val="F9E9CE"/>
                </a:solidFill>
              </a:rPr>
              <a:t>sponsored</a:t>
            </a:r>
            <a:r>
              <a:rPr lang="fr-CA" dirty="0">
                <a:solidFill>
                  <a:srgbClr val="F9E9CE"/>
                </a:solidFill>
              </a:rPr>
              <a:t> by AMANS. </a:t>
            </a:r>
          </a:p>
          <a:p>
            <a:r>
              <a:rPr lang="fr-CA" dirty="0" err="1">
                <a:solidFill>
                  <a:srgbClr val="F9E9CE"/>
                </a:solidFill>
              </a:rPr>
              <a:t>Useful</a:t>
            </a:r>
            <a:r>
              <a:rPr lang="fr-CA" dirty="0">
                <a:solidFill>
                  <a:srgbClr val="F9E9CE"/>
                </a:solidFill>
              </a:rPr>
              <a:t> information (</a:t>
            </a:r>
            <a:r>
              <a:rPr lang="fr-CA" dirty="0" err="1">
                <a:solidFill>
                  <a:srgbClr val="F9E9CE"/>
                </a:solidFill>
              </a:rPr>
              <a:t>especially</a:t>
            </a:r>
            <a:r>
              <a:rPr lang="fr-CA" dirty="0">
                <a:solidFill>
                  <a:srgbClr val="F9E9CE"/>
                </a:solidFill>
              </a:rPr>
              <a:t> about </a:t>
            </a:r>
            <a:r>
              <a:rPr lang="fr-CA" dirty="0" err="1">
                <a:solidFill>
                  <a:srgbClr val="F9E9CE"/>
                </a:solidFill>
              </a:rPr>
              <a:t>lived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experiences</a:t>
            </a:r>
            <a:r>
              <a:rPr lang="fr-CA" dirty="0">
                <a:solidFill>
                  <a:srgbClr val="F9E9CE"/>
                </a:solidFill>
              </a:rPr>
              <a:t>), </a:t>
            </a:r>
            <a:r>
              <a:rPr lang="fr-CA" dirty="0" err="1">
                <a:solidFill>
                  <a:srgbClr val="F9E9CE"/>
                </a:solidFill>
              </a:rPr>
              <a:t>lack</a:t>
            </a:r>
            <a:r>
              <a:rPr lang="fr-CA" dirty="0">
                <a:solidFill>
                  <a:srgbClr val="F9E9CE"/>
                </a:solidFill>
              </a:rPr>
              <a:t> of </a:t>
            </a:r>
            <a:r>
              <a:rPr lang="fr-CA" dirty="0" err="1">
                <a:solidFill>
                  <a:srgbClr val="F9E9CE"/>
                </a:solidFill>
              </a:rPr>
              <a:t>practical</a:t>
            </a:r>
            <a:r>
              <a:rPr lang="fr-CA" dirty="0">
                <a:solidFill>
                  <a:srgbClr val="F9E9CE"/>
                </a:solidFill>
              </a:rPr>
              <a:t> guidance on EDIA plan </a:t>
            </a:r>
            <a:r>
              <a:rPr lang="fr-CA" dirty="0" err="1">
                <a:solidFill>
                  <a:srgbClr val="F9E9CE"/>
                </a:solidFill>
              </a:rPr>
              <a:t>development</a:t>
            </a:r>
            <a:r>
              <a:rPr lang="fr-CA" dirty="0">
                <a:solidFill>
                  <a:srgbClr val="F9E9CE"/>
                </a:solidFill>
              </a:rPr>
              <a:t>. </a:t>
            </a:r>
          </a:p>
          <a:p>
            <a:r>
              <a:rPr lang="fr-CA" dirty="0" err="1">
                <a:solidFill>
                  <a:srgbClr val="F9E9CE"/>
                </a:solidFill>
              </a:rPr>
              <a:t>Some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municipalities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were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further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ahead</a:t>
            </a:r>
            <a:r>
              <a:rPr lang="fr-CA" dirty="0">
                <a:solidFill>
                  <a:srgbClr val="F9E9CE"/>
                </a:solidFill>
              </a:rPr>
              <a:t> (EDIA </a:t>
            </a:r>
            <a:r>
              <a:rPr lang="fr-CA" dirty="0" err="1">
                <a:solidFill>
                  <a:srgbClr val="F9E9CE"/>
                </a:solidFill>
              </a:rPr>
              <a:t>Coordinators</a:t>
            </a:r>
            <a:r>
              <a:rPr lang="fr-CA" dirty="0">
                <a:solidFill>
                  <a:srgbClr val="F9E9CE"/>
                </a:solidFill>
              </a:rPr>
              <a:t>), </a:t>
            </a:r>
            <a:r>
              <a:rPr lang="fr-CA" dirty="0" err="1">
                <a:solidFill>
                  <a:srgbClr val="F9E9CE"/>
                </a:solidFill>
              </a:rPr>
              <a:t>others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were</a:t>
            </a:r>
            <a:r>
              <a:rPr lang="fr-CA" dirty="0">
                <a:solidFill>
                  <a:srgbClr val="F9E9CE"/>
                </a:solidFill>
              </a:rPr>
              <a:t> in the </a:t>
            </a:r>
            <a:r>
              <a:rPr lang="fr-CA" dirty="0" err="1">
                <a:solidFill>
                  <a:srgbClr val="F9E9CE"/>
                </a:solidFill>
              </a:rPr>
              <a:t>early</a:t>
            </a:r>
            <a:r>
              <a:rPr lang="fr-CA" dirty="0">
                <a:solidFill>
                  <a:srgbClr val="F9E9CE"/>
                </a:solidFill>
              </a:rPr>
              <a:t> stages. </a:t>
            </a:r>
          </a:p>
          <a:p>
            <a:r>
              <a:rPr lang="fr-CA" dirty="0" err="1">
                <a:solidFill>
                  <a:srgbClr val="F9E9CE"/>
                </a:solidFill>
              </a:rPr>
              <a:t>Prompted</a:t>
            </a:r>
            <a:r>
              <a:rPr lang="fr-CA" dirty="0">
                <a:solidFill>
                  <a:srgbClr val="F9E9CE"/>
                </a:solidFill>
              </a:rPr>
              <a:t> us to </a:t>
            </a:r>
            <a:r>
              <a:rPr lang="fr-CA" dirty="0" err="1">
                <a:solidFill>
                  <a:srgbClr val="F9E9CE"/>
                </a:solidFill>
              </a:rPr>
              <a:t>take</a:t>
            </a:r>
            <a:r>
              <a:rPr lang="fr-CA" dirty="0">
                <a:solidFill>
                  <a:srgbClr val="F9E9CE"/>
                </a:solidFill>
              </a:rPr>
              <a:t> a </a:t>
            </a:r>
            <a:r>
              <a:rPr lang="fr-CA" dirty="0" err="1">
                <a:solidFill>
                  <a:srgbClr val="F9E9CE"/>
                </a:solidFill>
              </a:rPr>
              <a:t>step</a:t>
            </a:r>
            <a:r>
              <a:rPr lang="fr-CA" dirty="0">
                <a:solidFill>
                  <a:srgbClr val="F9E9CE"/>
                </a:solidFill>
              </a:rPr>
              <a:t> back and </a:t>
            </a:r>
            <a:r>
              <a:rPr lang="fr-CA" dirty="0" err="1">
                <a:solidFill>
                  <a:srgbClr val="F9E9CE"/>
                </a:solidFill>
              </a:rPr>
              <a:t>rethink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our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approach</a:t>
            </a:r>
            <a:r>
              <a:rPr lang="fr-CA" dirty="0">
                <a:solidFill>
                  <a:srgbClr val="F9E9CE"/>
                </a:solidFill>
              </a:rPr>
              <a:t>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1FB1DA9-82B3-604A-9F3F-363F9A3225C7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C0699B36-5E5C-C328-89EF-94BADF279F7B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AAB3D5EB-7C62-8FFD-B983-F0B6750A452D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8F2677B7-DD15-AF96-9607-D0DAD423815F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EED6C6FD-FD5F-AA71-AC41-31D9395352E4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06194306-CA53-D685-3AB8-F87D3C2B14E7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56CF37D3-74DD-E335-8EE4-5E919428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5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A0EF599-9352-C0EF-8894-C20C6C6E18F5}"/>
              </a:ext>
            </a:extLst>
          </p:cNvPr>
          <p:cNvGrpSpPr/>
          <p:nvPr/>
        </p:nvGrpSpPr>
        <p:grpSpPr>
          <a:xfrm>
            <a:off x="9033164" y="4128654"/>
            <a:ext cx="3158836" cy="2729345"/>
            <a:chOff x="5015927" y="1122487"/>
            <a:chExt cx="7176073" cy="5735513"/>
          </a:xfrm>
        </p:grpSpPr>
        <p:pic>
          <p:nvPicPr>
            <p:cNvPr id="11" name="Picture 10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DA738BFC-D7D3-B7ED-E2A6-6782B3BF70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9A55952-FCEF-477F-A1E2-96A6908BDD4D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8B9C086-293F-0440-EA1C-C28F2125B02D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0F96153-4C1B-E422-EE36-8E6270DBA70E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800EB91-1471-701F-1E74-C12BAE38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218" y="365125"/>
            <a:ext cx="6421582" cy="1325563"/>
          </a:xfrm>
        </p:spPr>
        <p:txBody>
          <a:bodyPr/>
          <a:lstStyle/>
          <a:p>
            <a:pPr algn="r"/>
            <a:r>
              <a:rPr lang="fr-CA" b="1" dirty="0" err="1">
                <a:solidFill>
                  <a:srgbClr val="F9E9CE"/>
                </a:solidFill>
              </a:rPr>
              <a:t>Reconsidered</a:t>
            </a:r>
            <a:r>
              <a:rPr lang="fr-CA" b="1" dirty="0">
                <a:solidFill>
                  <a:srgbClr val="F9E9CE"/>
                </a:solidFill>
              </a:rPr>
              <a:t> </a:t>
            </a:r>
            <a:r>
              <a:rPr lang="fr-CA" b="1" dirty="0" err="1">
                <a:solidFill>
                  <a:srgbClr val="F9E9CE"/>
                </a:solidFill>
              </a:rPr>
              <a:t>Approach</a:t>
            </a:r>
            <a:r>
              <a:rPr lang="fr-CA" b="1" dirty="0">
                <a:solidFill>
                  <a:srgbClr val="F9E9CE"/>
                </a:solidFill>
              </a:rPr>
              <a:t> &amp; Moving </a:t>
            </a:r>
            <a:r>
              <a:rPr lang="fr-CA" b="1" dirty="0" err="1">
                <a:solidFill>
                  <a:srgbClr val="F9E9CE"/>
                </a:solidFill>
              </a:rPr>
              <a:t>Forward</a:t>
            </a:r>
            <a:endParaRPr lang="en-US" b="1" dirty="0">
              <a:solidFill>
                <a:srgbClr val="F9E9C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9F5F-3243-3F04-1C8A-5A45CA8A0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solidFill>
                  <a:srgbClr val="F9E9CE"/>
                </a:solidFill>
              </a:rPr>
              <a:t>Survey launch – </a:t>
            </a:r>
            <a:r>
              <a:rPr lang="fr-CA" dirty="0" err="1">
                <a:solidFill>
                  <a:srgbClr val="F9E9CE"/>
                </a:solidFill>
              </a:rPr>
              <a:t>January</a:t>
            </a:r>
            <a:r>
              <a:rPr lang="fr-CA" dirty="0">
                <a:solidFill>
                  <a:srgbClr val="F9E9CE"/>
                </a:solidFill>
              </a:rPr>
              <a:t> 2025</a:t>
            </a:r>
          </a:p>
          <a:p>
            <a:r>
              <a:rPr lang="fr-CA" dirty="0" err="1">
                <a:solidFill>
                  <a:srgbClr val="F9E9CE"/>
                </a:solidFill>
              </a:rPr>
              <a:t>Establish</a:t>
            </a:r>
            <a:r>
              <a:rPr lang="fr-CA" dirty="0">
                <a:solidFill>
                  <a:srgbClr val="F9E9CE"/>
                </a:solidFill>
              </a:rPr>
              <a:t>, </a:t>
            </a:r>
            <a:r>
              <a:rPr lang="fr-CA" dirty="0" err="1">
                <a:solidFill>
                  <a:srgbClr val="F9E9CE"/>
                </a:solidFill>
              </a:rPr>
              <a:t>develop</a:t>
            </a:r>
            <a:r>
              <a:rPr lang="fr-CA" dirty="0">
                <a:solidFill>
                  <a:srgbClr val="F9E9CE"/>
                </a:solidFill>
              </a:rPr>
              <a:t> &amp; </a:t>
            </a:r>
            <a:r>
              <a:rPr lang="fr-CA" dirty="0" err="1">
                <a:solidFill>
                  <a:srgbClr val="F9E9CE"/>
                </a:solidFill>
              </a:rPr>
              <a:t>strengthen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relationships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with</a:t>
            </a:r>
            <a:r>
              <a:rPr lang="fr-CA" dirty="0">
                <a:solidFill>
                  <a:srgbClr val="F9E9CE"/>
                </a:solidFill>
              </a:rPr>
              <a:t> EDIA </a:t>
            </a:r>
            <a:r>
              <a:rPr lang="fr-CA" dirty="0" err="1">
                <a:solidFill>
                  <a:srgbClr val="F9E9CE"/>
                </a:solidFill>
              </a:rPr>
              <a:t>community</a:t>
            </a:r>
            <a:r>
              <a:rPr lang="fr-CA" dirty="0">
                <a:solidFill>
                  <a:srgbClr val="F9E9CE"/>
                </a:solidFill>
              </a:rPr>
              <a:t>.</a:t>
            </a:r>
          </a:p>
          <a:p>
            <a:r>
              <a:rPr lang="fr-CA" dirty="0" err="1">
                <a:solidFill>
                  <a:srgbClr val="F9E9CE"/>
                </a:solidFill>
              </a:rPr>
              <a:t>Submit</a:t>
            </a:r>
            <a:r>
              <a:rPr lang="fr-CA" dirty="0">
                <a:solidFill>
                  <a:srgbClr val="F9E9CE"/>
                </a:solidFill>
              </a:rPr>
              <a:t> initial plan by April 1, 2025 (</a:t>
            </a:r>
            <a:r>
              <a:rPr lang="fr-CA" dirty="0" err="1">
                <a:solidFill>
                  <a:srgbClr val="F9E9CE"/>
                </a:solidFill>
              </a:rPr>
              <a:t>details</a:t>
            </a:r>
            <a:r>
              <a:rPr lang="fr-CA" dirty="0">
                <a:solidFill>
                  <a:srgbClr val="F9E9CE"/>
                </a:solidFill>
              </a:rPr>
              <a:t> in </a:t>
            </a:r>
            <a:r>
              <a:rPr lang="fr-CA" dirty="0" err="1">
                <a:solidFill>
                  <a:srgbClr val="F9E9CE"/>
                </a:solidFill>
              </a:rPr>
              <a:t>next</a:t>
            </a:r>
            <a:r>
              <a:rPr lang="fr-CA" dirty="0">
                <a:solidFill>
                  <a:srgbClr val="F9E9CE"/>
                </a:solidFill>
              </a:rPr>
              <a:t> slide). </a:t>
            </a:r>
          </a:p>
          <a:p>
            <a:r>
              <a:rPr lang="fr-CA" dirty="0">
                <a:solidFill>
                  <a:srgbClr val="F9E9CE"/>
                </a:solidFill>
              </a:rPr>
              <a:t>Consult RCMP to </a:t>
            </a:r>
            <a:r>
              <a:rPr lang="fr-CA" dirty="0" err="1">
                <a:solidFill>
                  <a:srgbClr val="F9E9CE"/>
                </a:solidFill>
              </a:rPr>
              <a:t>include</a:t>
            </a:r>
            <a:r>
              <a:rPr lang="fr-CA" dirty="0">
                <a:solidFill>
                  <a:srgbClr val="F9E9CE"/>
                </a:solidFill>
              </a:rPr>
              <a:t> data on EDIA-</a:t>
            </a:r>
            <a:r>
              <a:rPr lang="fr-CA" dirty="0" err="1">
                <a:solidFill>
                  <a:srgbClr val="F9E9CE"/>
                </a:solidFill>
              </a:rPr>
              <a:t>related</a:t>
            </a:r>
            <a:r>
              <a:rPr lang="fr-CA" dirty="0">
                <a:solidFill>
                  <a:srgbClr val="F9E9CE"/>
                </a:solidFill>
              </a:rPr>
              <a:t> incidents. </a:t>
            </a:r>
          </a:p>
          <a:p>
            <a:pPr lvl="1"/>
            <a:r>
              <a:rPr lang="fr-CA" dirty="0">
                <a:solidFill>
                  <a:srgbClr val="F9E9CE"/>
                </a:solidFill>
              </a:rPr>
              <a:t>Police Advisory Board.</a:t>
            </a:r>
          </a:p>
          <a:p>
            <a:pPr lvl="1"/>
            <a:r>
              <a:rPr lang="fr-CA" dirty="0" err="1">
                <a:solidFill>
                  <a:srgbClr val="F9E9CE"/>
                </a:solidFill>
              </a:rPr>
              <a:t>Inquire</a:t>
            </a:r>
            <a:r>
              <a:rPr lang="fr-CA" dirty="0">
                <a:solidFill>
                  <a:srgbClr val="F9E9CE"/>
                </a:solidFill>
              </a:rPr>
              <a:t> as to EDIA-</a:t>
            </a:r>
            <a:r>
              <a:rPr lang="fr-CA" dirty="0" err="1">
                <a:solidFill>
                  <a:srgbClr val="F9E9CE"/>
                </a:solidFill>
              </a:rPr>
              <a:t>related</a:t>
            </a:r>
            <a:r>
              <a:rPr lang="fr-CA" dirty="0">
                <a:solidFill>
                  <a:srgbClr val="F9E9CE"/>
                </a:solidFill>
              </a:rPr>
              <a:t> training.</a:t>
            </a:r>
          </a:p>
          <a:p>
            <a:r>
              <a:rPr lang="fr-CA" dirty="0">
                <a:solidFill>
                  <a:srgbClr val="F9E9CE"/>
                </a:solidFill>
              </a:rPr>
              <a:t>Combine EDIA Plan </a:t>
            </a:r>
            <a:r>
              <a:rPr lang="fr-CA" dirty="0" err="1">
                <a:solidFill>
                  <a:srgbClr val="F9E9CE"/>
                </a:solidFill>
              </a:rPr>
              <a:t>with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updated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Accessbility</a:t>
            </a:r>
            <a:r>
              <a:rPr lang="fr-CA" dirty="0">
                <a:solidFill>
                  <a:srgbClr val="F9E9CE"/>
                </a:solidFill>
              </a:rPr>
              <a:t> Plan in 2026:</a:t>
            </a:r>
          </a:p>
          <a:p>
            <a:pPr lvl="1"/>
            <a:r>
              <a:rPr lang="fr-CA" dirty="0">
                <a:solidFill>
                  <a:srgbClr val="F9E9CE"/>
                </a:solidFill>
              </a:rPr>
              <a:t>EDIA Plan </a:t>
            </a:r>
            <a:r>
              <a:rPr lang="fr-CA" dirty="0" err="1">
                <a:solidFill>
                  <a:srgbClr val="F9E9CE"/>
                </a:solidFill>
              </a:rPr>
              <a:t>revision</a:t>
            </a:r>
            <a:r>
              <a:rPr lang="fr-CA" dirty="0">
                <a:solidFill>
                  <a:srgbClr val="F9E9CE"/>
                </a:solidFill>
              </a:rPr>
              <a:t> as </a:t>
            </a:r>
            <a:r>
              <a:rPr lang="fr-CA" dirty="0" err="1">
                <a:solidFill>
                  <a:srgbClr val="F9E9CE"/>
                </a:solidFill>
              </a:rPr>
              <a:t>needed</a:t>
            </a:r>
            <a:r>
              <a:rPr lang="fr-CA" dirty="0">
                <a:solidFill>
                  <a:srgbClr val="F9E9CE"/>
                </a:solidFill>
              </a:rPr>
              <a:t>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08672F-C03A-F876-5858-C8699850B8FF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6AB0AF49-170A-45B6-84A6-C56D8B8E45FE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41FE85AF-1550-9DF1-164E-D969CA3F5B6C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C24B9F02-3948-CA8D-D0DF-C6F5A3BF0E05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B54E1CFF-0F2C-B512-DF89-FE7D673B4220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DFEA7604-AA1D-86AC-9557-DB190893C8B3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82B250E-40A4-1D55-BA78-B311AE0F5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8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D002-DF12-36E0-A3B6-7B7C76DD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CA" b="1" dirty="0">
                <a:solidFill>
                  <a:srgbClr val="F9E9CE"/>
                </a:solidFill>
              </a:rPr>
              <a:t>Initial EDIA Plan</a:t>
            </a:r>
            <a:endParaRPr lang="en-US" b="1" dirty="0">
              <a:solidFill>
                <a:srgbClr val="F9E9C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23298-A679-41D5-329D-6EBC8E3CB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err="1">
                <a:solidFill>
                  <a:srgbClr val="F9E9CE"/>
                </a:solidFill>
              </a:rPr>
              <a:t>Two</a:t>
            </a:r>
            <a:r>
              <a:rPr lang="fr-CA" dirty="0">
                <a:solidFill>
                  <a:srgbClr val="F9E9CE"/>
                </a:solidFill>
              </a:rPr>
              <a:t> main </a:t>
            </a:r>
            <a:r>
              <a:rPr lang="fr-CA" dirty="0" err="1">
                <a:solidFill>
                  <a:srgbClr val="F9E9CE"/>
                </a:solidFill>
              </a:rPr>
              <a:t>priorities</a:t>
            </a:r>
            <a:r>
              <a:rPr lang="fr-CA" dirty="0">
                <a:solidFill>
                  <a:srgbClr val="F9E9CE"/>
                </a:solidFill>
              </a:rPr>
              <a:t>: </a:t>
            </a:r>
          </a:p>
          <a:p>
            <a:pPr lvl="1"/>
            <a:r>
              <a:rPr lang="fr-CA" dirty="0" err="1">
                <a:solidFill>
                  <a:srgbClr val="F9E9CE"/>
                </a:solidFill>
              </a:rPr>
              <a:t>Establish</a:t>
            </a:r>
            <a:r>
              <a:rPr lang="fr-CA" dirty="0">
                <a:solidFill>
                  <a:srgbClr val="F9E9CE"/>
                </a:solidFill>
              </a:rPr>
              <a:t> and </a:t>
            </a:r>
            <a:r>
              <a:rPr lang="fr-CA" dirty="0" err="1">
                <a:solidFill>
                  <a:srgbClr val="F9E9CE"/>
                </a:solidFill>
              </a:rPr>
              <a:t>strengthen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relationships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with</a:t>
            </a:r>
            <a:r>
              <a:rPr lang="fr-CA" dirty="0">
                <a:solidFill>
                  <a:srgbClr val="F9E9CE"/>
                </a:solidFill>
              </a:rPr>
              <a:t> EDIA </a:t>
            </a:r>
            <a:r>
              <a:rPr lang="fr-CA" dirty="0" err="1">
                <a:solidFill>
                  <a:srgbClr val="F9E9CE"/>
                </a:solidFill>
              </a:rPr>
              <a:t>community</a:t>
            </a:r>
            <a:r>
              <a:rPr lang="fr-CA" dirty="0">
                <a:solidFill>
                  <a:srgbClr val="F9E9CE"/>
                </a:solidFill>
              </a:rPr>
              <a:t>, </a:t>
            </a:r>
          </a:p>
          <a:p>
            <a:pPr lvl="1"/>
            <a:r>
              <a:rPr lang="fr-CA" dirty="0">
                <a:solidFill>
                  <a:srgbClr val="F9E9CE"/>
                </a:solidFill>
              </a:rPr>
              <a:t>Focus on training initiatives, start </a:t>
            </a:r>
            <a:r>
              <a:rPr lang="fr-CA" dirty="0" err="1">
                <a:solidFill>
                  <a:srgbClr val="F9E9CE"/>
                </a:solidFill>
              </a:rPr>
              <a:t>internal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eventually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branching</a:t>
            </a:r>
            <a:r>
              <a:rPr lang="fr-CA" dirty="0">
                <a:solidFill>
                  <a:srgbClr val="F9E9CE"/>
                </a:solidFill>
              </a:rPr>
              <a:t> out.</a:t>
            </a:r>
          </a:p>
          <a:p>
            <a:r>
              <a:rPr lang="fr-CA" dirty="0" err="1">
                <a:solidFill>
                  <a:srgbClr val="F9E9CE"/>
                </a:solidFill>
              </a:rPr>
              <a:t>Third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priority</a:t>
            </a:r>
            <a:r>
              <a:rPr lang="fr-CA" dirty="0">
                <a:solidFill>
                  <a:srgbClr val="F9E9CE"/>
                </a:solidFill>
              </a:rPr>
              <a:t> to </a:t>
            </a:r>
            <a:r>
              <a:rPr lang="fr-CA" dirty="0" err="1">
                <a:solidFill>
                  <a:srgbClr val="F9E9CE"/>
                </a:solidFill>
              </a:rPr>
              <a:t>be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determined</a:t>
            </a:r>
            <a:r>
              <a:rPr lang="fr-CA" dirty="0">
                <a:solidFill>
                  <a:srgbClr val="F9E9CE"/>
                </a:solidFill>
              </a:rPr>
              <a:t> by </a:t>
            </a:r>
            <a:r>
              <a:rPr lang="fr-CA" dirty="0" err="1">
                <a:solidFill>
                  <a:srgbClr val="F9E9CE"/>
                </a:solidFill>
              </a:rPr>
              <a:t>survey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results</a:t>
            </a:r>
            <a:r>
              <a:rPr lang="fr-CA" dirty="0">
                <a:solidFill>
                  <a:srgbClr val="F9E9CE"/>
                </a:solidFill>
              </a:rPr>
              <a:t>.</a:t>
            </a:r>
          </a:p>
          <a:p>
            <a:r>
              <a:rPr lang="fr-CA" dirty="0" err="1">
                <a:solidFill>
                  <a:srgbClr val="F9E9CE"/>
                </a:solidFill>
              </a:rPr>
              <a:t>Incorporate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resources</a:t>
            </a:r>
            <a:r>
              <a:rPr lang="fr-CA" dirty="0">
                <a:solidFill>
                  <a:srgbClr val="F9E9CE"/>
                </a:solidFill>
              </a:rPr>
              <a:t>:</a:t>
            </a:r>
          </a:p>
          <a:p>
            <a:pPr lvl="1"/>
            <a:r>
              <a:rPr lang="fr-CA" dirty="0">
                <a:solidFill>
                  <a:srgbClr val="F9E9CE"/>
                </a:solidFill>
              </a:rPr>
              <a:t>EDIA </a:t>
            </a:r>
            <a:r>
              <a:rPr lang="fr-CA" dirty="0" err="1">
                <a:solidFill>
                  <a:srgbClr val="F9E9CE"/>
                </a:solidFill>
              </a:rPr>
              <a:t>demographic</a:t>
            </a:r>
            <a:r>
              <a:rPr lang="fr-CA" dirty="0">
                <a:solidFill>
                  <a:srgbClr val="F9E9CE"/>
                </a:solidFill>
              </a:rPr>
              <a:t> profile of </a:t>
            </a:r>
            <a:r>
              <a:rPr lang="fr-CA" dirty="0" err="1">
                <a:solidFill>
                  <a:srgbClr val="F9E9CE"/>
                </a:solidFill>
              </a:rPr>
              <a:t>our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community</a:t>
            </a:r>
            <a:r>
              <a:rPr lang="fr-CA" dirty="0">
                <a:solidFill>
                  <a:srgbClr val="F9E9CE"/>
                </a:solidFill>
              </a:rPr>
              <a:t>,</a:t>
            </a:r>
          </a:p>
          <a:p>
            <a:pPr lvl="1"/>
            <a:r>
              <a:rPr lang="fr-CA" dirty="0">
                <a:solidFill>
                  <a:srgbClr val="F9E9CE"/>
                </a:solidFill>
              </a:rPr>
              <a:t>EDIA </a:t>
            </a:r>
            <a:r>
              <a:rPr lang="fr-CA" dirty="0" err="1">
                <a:solidFill>
                  <a:srgbClr val="F9E9CE"/>
                </a:solidFill>
              </a:rPr>
              <a:t>education</a:t>
            </a:r>
            <a:r>
              <a:rPr lang="fr-CA" dirty="0">
                <a:solidFill>
                  <a:srgbClr val="F9E9CE"/>
                </a:solidFill>
              </a:rPr>
              <a:t>,</a:t>
            </a:r>
          </a:p>
          <a:p>
            <a:pPr lvl="1"/>
            <a:r>
              <a:rPr lang="fr-CA" dirty="0" err="1">
                <a:solidFill>
                  <a:srgbClr val="F9E9CE"/>
                </a:solidFill>
              </a:rPr>
              <a:t>Reporting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racism</a:t>
            </a:r>
            <a:r>
              <a:rPr lang="fr-CA" dirty="0">
                <a:solidFill>
                  <a:srgbClr val="F9E9CE"/>
                </a:solidFill>
              </a:rPr>
              <a:t> and discrimination.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CD6DB77-8CA8-6927-5AEA-87CDD4DA566F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8003DFEE-DFB0-C74E-0501-7486B2E07928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8AF3D339-28C9-1AB3-8FB6-A9267687E242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2EF4B580-C72A-987E-6914-B314F56FCB99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7C59D2C8-4571-33C0-8EE5-383336417D45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B109D56B-A04D-AE91-E7C4-9428474109E5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EA9D0F-2C34-724F-D339-2356D57D618B}"/>
              </a:ext>
            </a:extLst>
          </p:cNvPr>
          <p:cNvGrpSpPr/>
          <p:nvPr/>
        </p:nvGrpSpPr>
        <p:grpSpPr>
          <a:xfrm>
            <a:off x="9033164" y="4128654"/>
            <a:ext cx="3158836" cy="2729345"/>
            <a:chOff x="5015927" y="1122487"/>
            <a:chExt cx="7176073" cy="5735513"/>
          </a:xfrm>
        </p:grpSpPr>
        <p:pic>
          <p:nvPicPr>
            <p:cNvPr id="11" name="Picture 10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84E4C58E-E996-1D07-F9E7-5A0CADA871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C2F760F-74EC-0E1A-E3E2-C8B52E392867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E17F2D4-ECB5-5FBB-4B30-1BB9B95F44C1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AC1AA96-2D55-7592-DE6F-15B1F7133186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1F150663-5A07-FD0F-3611-B9D14D6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5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A14C73D6-68E9-556B-B397-AA13091CC49C}"/>
              </a:ext>
            </a:extLst>
          </p:cNvPr>
          <p:cNvGrpSpPr/>
          <p:nvPr/>
        </p:nvGrpSpPr>
        <p:grpSpPr>
          <a:xfrm>
            <a:off x="9033164" y="4128654"/>
            <a:ext cx="3158836" cy="2729345"/>
            <a:chOff x="5015927" y="1122487"/>
            <a:chExt cx="7176073" cy="5735513"/>
          </a:xfrm>
        </p:grpSpPr>
        <p:pic>
          <p:nvPicPr>
            <p:cNvPr id="11" name="Picture 10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F0EB07B9-8BC7-63A6-96D2-D4A3B0129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DDB8EC0-2A95-6162-1117-07C2B4B8C56B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A8C2B6A-162C-4457-0729-9464027F384C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4C5DE84-3591-D9DE-4BC4-E79DF18077D3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B8D908-0140-5C26-8089-20DF168B3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CA" b="1" dirty="0">
                <a:solidFill>
                  <a:srgbClr val="F9E9CE"/>
                </a:solidFill>
              </a:rPr>
              <a:t>Future Goals</a:t>
            </a:r>
            <a:endParaRPr lang="en-US" b="1" dirty="0">
              <a:solidFill>
                <a:srgbClr val="F9E9CE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F373A-A509-1723-7ECB-57D3926B1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err="1">
                <a:solidFill>
                  <a:srgbClr val="F9E9CE"/>
                </a:solidFill>
              </a:rPr>
              <a:t>When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relationship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with</a:t>
            </a:r>
            <a:r>
              <a:rPr lang="fr-CA" dirty="0">
                <a:solidFill>
                  <a:srgbClr val="F9E9CE"/>
                </a:solidFill>
              </a:rPr>
              <a:t> EDIA </a:t>
            </a:r>
            <a:r>
              <a:rPr lang="fr-CA" dirty="0" err="1">
                <a:solidFill>
                  <a:srgbClr val="F9E9CE"/>
                </a:solidFill>
              </a:rPr>
              <a:t>community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is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strong</a:t>
            </a:r>
            <a:r>
              <a:rPr lang="fr-CA" dirty="0">
                <a:solidFill>
                  <a:srgbClr val="F9E9CE"/>
                </a:solidFill>
              </a:rPr>
              <a:t>, </a:t>
            </a:r>
            <a:r>
              <a:rPr lang="fr-CA" dirty="0" err="1">
                <a:solidFill>
                  <a:srgbClr val="F9E9CE"/>
                </a:solidFill>
              </a:rPr>
              <a:t>establish</a:t>
            </a:r>
            <a:r>
              <a:rPr lang="fr-CA" dirty="0">
                <a:solidFill>
                  <a:srgbClr val="F9E9CE"/>
                </a:solidFill>
              </a:rPr>
              <a:t> a </a:t>
            </a:r>
            <a:r>
              <a:rPr lang="fr-CA" dirty="0" err="1">
                <a:solidFill>
                  <a:srgbClr val="F9E9CE"/>
                </a:solidFill>
              </a:rPr>
              <a:t>working</a:t>
            </a:r>
            <a:r>
              <a:rPr lang="fr-CA" dirty="0">
                <a:solidFill>
                  <a:srgbClr val="F9E9CE"/>
                </a:solidFill>
              </a:rPr>
              <a:t> group </a:t>
            </a:r>
            <a:r>
              <a:rPr lang="fr-CA" dirty="0" err="1">
                <a:solidFill>
                  <a:srgbClr val="F9E9CE"/>
                </a:solidFill>
              </a:rPr>
              <a:t>that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will</a:t>
            </a:r>
            <a:r>
              <a:rPr lang="fr-CA" dirty="0">
                <a:solidFill>
                  <a:srgbClr val="F9E9CE"/>
                </a:solidFill>
              </a:rPr>
              <a:t> help </a:t>
            </a:r>
            <a:r>
              <a:rPr lang="fr-CA" dirty="0" err="1">
                <a:solidFill>
                  <a:srgbClr val="F9E9CE"/>
                </a:solidFill>
              </a:rPr>
              <a:t>shape</a:t>
            </a:r>
            <a:r>
              <a:rPr lang="fr-CA" dirty="0">
                <a:solidFill>
                  <a:srgbClr val="F9E9CE"/>
                </a:solidFill>
              </a:rPr>
              <a:t> future EDIA Plans.</a:t>
            </a:r>
          </a:p>
          <a:p>
            <a:r>
              <a:rPr lang="fr-CA" dirty="0" err="1">
                <a:solidFill>
                  <a:srgbClr val="F9E9CE"/>
                </a:solidFill>
              </a:rPr>
              <a:t>Accessbility</a:t>
            </a:r>
            <a:r>
              <a:rPr lang="fr-CA" dirty="0">
                <a:solidFill>
                  <a:srgbClr val="F9E9CE"/>
                </a:solidFill>
              </a:rPr>
              <a:t> Advisory </a:t>
            </a:r>
            <a:r>
              <a:rPr lang="fr-CA" dirty="0" err="1">
                <a:solidFill>
                  <a:srgbClr val="F9E9CE"/>
                </a:solidFill>
              </a:rPr>
              <a:t>Committee</a:t>
            </a:r>
            <a:r>
              <a:rPr lang="fr-CA" dirty="0">
                <a:solidFill>
                  <a:srgbClr val="F9E9CE"/>
                </a:solidFill>
              </a:rPr>
              <a:t> Chair to lead EDIA </a:t>
            </a:r>
            <a:r>
              <a:rPr lang="fr-CA" dirty="0" err="1">
                <a:solidFill>
                  <a:srgbClr val="F9E9CE"/>
                </a:solidFill>
              </a:rPr>
              <a:t>working</a:t>
            </a:r>
            <a:r>
              <a:rPr lang="fr-CA" dirty="0">
                <a:solidFill>
                  <a:srgbClr val="F9E9CE"/>
                </a:solidFill>
              </a:rPr>
              <a:t> group and </a:t>
            </a:r>
            <a:r>
              <a:rPr lang="fr-CA" dirty="0" err="1">
                <a:solidFill>
                  <a:srgbClr val="F9E9CE"/>
                </a:solidFill>
              </a:rPr>
              <a:t>act</a:t>
            </a:r>
            <a:r>
              <a:rPr lang="fr-CA" dirty="0">
                <a:solidFill>
                  <a:srgbClr val="F9E9CE"/>
                </a:solidFill>
              </a:rPr>
              <a:t> as liaison </a:t>
            </a:r>
            <a:r>
              <a:rPr lang="fr-CA" dirty="0" err="1">
                <a:solidFill>
                  <a:srgbClr val="F9E9CE"/>
                </a:solidFill>
              </a:rPr>
              <a:t>between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both</a:t>
            </a:r>
            <a:r>
              <a:rPr lang="fr-CA" dirty="0">
                <a:solidFill>
                  <a:srgbClr val="F9E9CE"/>
                </a:solidFill>
              </a:rPr>
              <a:t> groups. </a:t>
            </a:r>
          </a:p>
          <a:p>
            <a:r>
              <a:rPr lang="fr-CA" dirty="0" err="1">
                <a:solidFill>
                  <a:srgbClr val="F9E9CE"/>
                </a:solidFill>
              </a:rPr>
              <a:t>Ultimately</a:t>
            </a:r>
            <a:r>
              <a:rPr lang="fr-CA" dirty="0">
                <a:solidFill>
                  <a:srgbClr val="F9E9CE"/>
                </a:solidFill>
              </a:rPr>
              <a:t>: building trust </a:t>
            </a:r>
            <a:r>
              <a:rPr lang="fr-CA" dirty="0" err="1">
                <a:solidFill>
                  <a:srgbClr val="F9E9CE"/>
                </a:solidFill>
              </a:rPr>
              <a:t>with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underrepresented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residents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so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that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everyone</a:t>
            </a:r>
            <a:r>
              <a:rPr lang="fr-CA" dirty="0">
                <a:solidFill>
                  <a:srgbClr val="F9E9CE"/>
                </a:solidFill>
              </a:rPr>
              <a:t> can love </a:t>
            </a:r>
            <a:r>
              <a:rPr lang="fr-CA" dirty="0" err="1">
                <a:solidFill>
                  <a:srgbClr val="F9E9CE"/>
                </a:solidFill>
              </a:rPr>
              <a:t>our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commuity</a:t>
            </a:r>
            <a:r>
              <a:rPr lang="fr-CA" dirty="0">
                <a:solidFill>
                  <a:srgbClr val="F9E9CE"/>
                </a:solidFill>
              </a:rPr>
              <a:t> and </a:t>
            </a:r>
            <a:r>
              <a:rPr lang="fr-CA" dirty="0" err="1">
                <a:solidFill>
                  <a:srgbClr val="F9E9CE"/>
                </a:solidFill>
              </a:rPr>
              <a:t>be</a:t>
            </a:r>
            <a:r>
              <a:rPr lang="fr-CA" dirty="0">
                <a:solidFill>
                  <a:srgbClr val="F9E9CE"/>
                </a:solidFill>
              </a:rPr>
              <a:t> </a:t>
            </a:r>
            <a:r>
              <a:rPr lang="fr-CA" dirty="0" err="1">
                <a:solidFill>
                  <a:srgbClr val="F9E9CE"/>
                </a:solidFill>
              </a:rPr>
              <a:t>loved</a:t>
            </a:r>
            <a:r>
              <a:rPr lang="fr-CA" dirty="0">
                <a:solidFill>
                  <a:srgbClr val="F9E9CE"/>
                </a:solidFill>
              </a:rPr>
              <a:t> back. 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C73F82F-A537-1892-8ED2-30E4BCD10B99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98837919-B164-E318-F85A-701591D06A9C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D22A5EE6-02D9-D7F1-44F0-E71995647B14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E45C3E45-65F4-DA8D-9E5D-45950DA935AB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28CDD49A-BD50-5AB3-4B29-F0F442A74282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4FDE1146-5E3B-1450-906C-B5CAFB8C585E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DD0867F8-88FF-170A-0A6C-73F321268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9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81DF73F-5641-5A7B-8F17-DF9DE99DF468}"/>
              </a:ext>
            </a:extLst>
          </p:cNvPr>
          <p:cNvGrpSpPr/>
          <p:nvPr/>
        </p:nvGrpSpPr>
        <p:grpSpPr>
          <a:xfrm>
            <a:off x="7693891" y="3121890"/>
            <a:ext cx="4498109" cy="3736109"/>
            <a:chOff x="5015927" y="1122487"/>
            <a:chExt cx="7176073" cy="5735513"/>
          </a:xfrm>
        </p:grpSpPr>
        <p:pic>
          <p:nvPicPr>
            <p:cNvPr id="10" name="Picture 9" descr="A group of people standing together&#10;&#10;Description automatically generated">
              <a:extLst>
                <a:ext uri="{FF2B5EF4-FFF2-40B4-BE49-F238E27FC236}">
                  <a16:creationId xmlns:a16="http://schemas.microsoft.com/office/drawing/2014/main" id="{3FB56F28-EAFA-CE28-38C8-8D96AD42C8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509" y="1389887"/>
              <a:ext cx="6779491" cy="546811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28B6FA5-0DAA-7E23-E93F-F003AC647CCC}"/>
                </a:ext>
              </a:extLst>
            </p:cNvPr>
            <p:cNvSpPr/>
            <p:nvPr/>
          </p:nvSpPr>
          <p:spPr>
            <a:xfrm>
              <a:off x="5551054" y="2525135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57EADD4-6F2F-7E21-A132-B5826821E082}"/>
                </a:ext>
              </a:extLst>
            </p:cNvPr>
            <p:cNvSpPr/>
            <p:nvPr/>
          </p:nvSpPr>
          <p:spPr>
            <a:xfrm>
              <a:off x="5962073" y="1572760"/>
              <a:ext cx="1911927" cy="1461654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189CDE-44E2-79FF-0EB4-4DBE95913961}"/>
                </a:ext>
              </a:extLst>
            </p:cNvPr>
            <p:cNvSpPr/>
            <p:nvPr/>
          </p:nvSpPr>
          <p:spPr>
            <a:xfrm rot="16200000">
              <a:off x="2365801" y="3772613"/>
              <a:ext cx="5735513" cy="435261"/>
            </a:xfrm>
            <a:prstGeom prst="rect">
              <a:avLst/>
            </a:prstGeom>
            <a:solidFill>
              <a:srgbClr val="1C69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6EBD95E-3F88-0061-B20D-0EB45647D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CA" sz="6000" b="1" dirty="0">
                <a:solidFill>
                  <a:srgbClr val="F9E9CE"/>
                </a:solidFill>
              </a:rPr>
              <a:t>Merci !</a:t>
            </a:r>
            <a:br>
              <a:rPr lang="fr-CA" sz="6000" b="1" dirty="0">
                <a:solidFill>
                  <a:srgbClr val="F9E9CE"/>
                </a:solidFill>
              </a:rPr>
            </a:br>
            <a:br>
              <a:rPr lang="fr-CA" sz="6000" b="1" dirty="0">
                <a:solidFill>
                  <a:srgbClr val="F9E9CE"/>
                </a:solidFill>
              </a:rPr>
            </a:br>
            <a:r>
              <a:rPr lang="fr-CA" sz="6000" b="1" dirty="0" err="1">
                <a:solidFill>
                  <a:srgbClr val="F9E9CE"/>
                </a:solidFill>
              </a:rPr>
              <a:t>Thank</a:t>
            </a:r>
            <a:r>
              <a:rPr lang="fr-CA" sz="6000" b="1" dirty="0">
                <a:solidFill>
                  <a:srgbClr val="F9E9CE"/>
                </a:solidFill>
              </a:rPr>
              <a:t> </a:t>
            </a:r>
            <a:r>
              <a:rPr lang="fr-CA" sz="6000" b="1" dirty="0" err="1">
                <a:solidFill>
                  <a:srgbClr val="F9E9CE"/>
                </a:solidFill>
              </a:rPr>
              <a:t>you</a:t>
            </a:r>
            <a:r>
              <a:rPr lang="fr-CA" sz="6000" b="1" dirty="0">
                <a:solidFill>
                  <a:srgbClr val="F9E9CE"/>
                </a:solidFill>
              </a:rPr>
              <a:t>!</a:t>
            </a:r>
            <a:br>
              <a:rPr lang="fr-CA" sz="6000" b="1" dirty="0">
                <a:solidFill>
                  <a:srgbClr val="F9E9CE"/>
                </a:solidFill>
              </a:rPr>
            </a:br>
            <a:br>
              <a:rPr lang="fr-CA" sz="6000" b="1" dirty="0">
                <a:solidFill>
                  <a:srgbClr val="F9E9CE"/>
                </a:solidFill>
              </a:rPr>
            </a:br>
            <a:r>
              <a:rPr lang="fr-CA" sz="6000" b="1" dirty="0">
                <a:solidFill>
                  <a:srgbClr val="F9E9CE"/>
                </a:solidFill>
              </a:rPr>
              <a:t>Questions? </a:t>
            </a:r>
            <a:endParaRPr lang="en-US" sz="6000" b="1" dirty="0">
              <a:solidFill>
                <a:srgbClr val="F9E9CE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F494FA9-F119-0C6B-A816-CCDF58C00A33}"/>
              </a:ext>
            </a:extLst>
          </p:cNvPr>
          <p:cNvGrpSpPr/>
          <p:nvPr/>
        </p:nvGrpSpPr>
        <p:grpSpPr>
          <a:xfrm>
            <a:off x="0" y="161762"/>
            <a:ext cx="3916680" cy="1228090"/>
            <a:chOff x="214884" y="164804"/>
            <a:chExt cx="3916680" cy="1228090"/>
          </a:xfrm>
        </p:grpSpPr>
        <p:sp>
          <p:nvSpPr>
            <p:cNvPr id="4" name="Arrow: Chevron 3">
              <a:extLst>
                <a:ext uri="{FF2B5EF4-FFF2-40B4-BE49-F238E27FC236}">
                  <a16:creationId xmlns:a16="http://schemas.microsoft.com/office/drawing/2014/main" id="{C95ED836-2422-6EDE-8AC4-7D915D997DBB}"/>
                </a:ext>
              </a:extLst>
            </p:cNvPr>
            <p:cNvSpPr/>
            <p:nvPr/>
          </p:nvSpPr>
          <p:spPr>
            <a:xfrm>
              <a:off x="976884" y="191982"/>
              <a:ext cx="868680" cy="1200912"/>
            </a:xfrm>
            <a:prstGeom prst="chevron">
              <a:avLst/>
            </a:prstGeom>
            <a:solidFill>
              <a:srgbClr val="CA4D2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2ABEB3E0-CA18-131C-5AB4-E0B630B84A39}"/>
                </a:ext>
              </a:extLst>
            </p:cNvPr>
            <p:cNvSpPr/>
            <p:nvPr/>
          </p:nvSpPr>
          <p:spPr>
            <a:xfrm>
              <a:off x="1738884" y="191982"/>
              <a:ext cx="868680" cy="1200912"/>
            </a:xfrm>
            <a:prstGeom prst="chevron">
              <a:avLst/>
            </a:prstGeom>
            <a:solidFill>
              <a:srgbClr val="11452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Arrow: Chevron 5">
              <a:extLst>
                <a:ext uri="{FF2B5EF4-FFF2-40B4-BE49-F238E27FC236}">
                  <a16:creationId xmlns:a16="http://schemas.microsoft.com/office/drawing/2014/main" id="{C5375DD3-C560-D290-60B5-092A31434ECC}"/>
                </a:ext>
              </a:extLst>
            </p:cNvPr>
            <p:cNvSpPr/>
            <p:nvPr/>
          </p:nvSpPr>
          <p:spPr>
            <a:xfrm>
              <a:off x="2500884" y="175351"/>
              <a:ext cx="868680" cy="1200912"/>
            </a:xfrm>
            <a:prstGeom prst="chevron">
              <a:avLst/>
            </a:prstGeom>
            <a:solidFill>
              <a:srgbClr val="F7B3A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E750A636-DA01-CC8F-A4AB-3963E16E44BE}"/>
                </a:ext>
              </a:extLst>
            </p:cNvPr>
            <p:cNvSpPr/>
            <p:nvPr/>
          </p:nvSpPr>
          <p:spPr>
            <a:xfrm>
              <a:off x="3262884" y="164804"/>
              <a:ext cx="868680" cy="1200912"/>
            </a:xfrm>
            <a:prstGeom prst="chevron">
              <a:avLst/>
            </a:prstGeom>
            <a:solidFill>
              <a:srgbClr val="6C8DB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356505C1-3330-31ED-84B6-51850F90C95B}"/>
                </a:ext>
              </a:extLst>
            </p:cNvPr>
            <p:cNvSpPr/>
            <p:nvPr/>
          </p:nvSpPr>
          <p:spPr>
            <a:xfrm>
              <a:off x="214884" y="190549"/>
              <a:ext cx="868680" cy="1200912"/>
            </a:xfrm>
            <a:prstGeom prst="chevron">
              <a:avLst/>
            </a:prstGeom>
            <a:solidFill>
              <a:srgbClr val="F9E9C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3910A71-5053-B10B-91E6-28B5ABEF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09726-CD32-4A60-8619-AD16CC28E9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9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641</Words>
  <Application>Microsoft Office PowerPoint</Application>
  <PresentationFormat>Widescreen</PresentationFormat>
  <Paragraphs>88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Equity, Diversity, Inclusion &amp; Anti-racism (EDIA) Plan</vt:lpstr>
      <vt:lpstr>General Information</vt:lpstr>
      <vt:lpstr>Legislative Requirements: Accessbility Plan vs. EDIA Plan</vt:lpstr>
      <vt:lpstr>Initial Approach</vt:lpstr>
      <vt:lpstr>EDIA Symposium </vt:lpstr>
      <vt:lpstr>Reconsidered Approach &amp; Moving Forward</vt:lpstr>
      <vt:lpstr>Initial EDIA Plan</vt:lpstr>
      <vt:lpstr>Future Goals</vt:lpstr>
      <vt:lpstr>Merci !  Thank you! 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Anique Dugas</dc:creator>
  <cp:lastModifiedBy>Jessica Martin</cp:lastModifiedBy>
  <cp:revision>29</cp:revision>
  <dcterms:created xsi:type="dcterms:W3CDTF">2024-11-28T13:54:59Z</dcterms:created>
  <dcterms:modified xsi:type="dcterms:W3CDTF">2024-12-04T15:10:28Z</dcterms:modified>
</cp:coreProperties>
</file>